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23"/>
  </p:notesMasterIdLst>
  <p:sldIdLst>
    <p:sldId id="269" r:id="rId3"/>
    <p:sldId id="258" r:id="rId4"/>
    <p:sldId id="259" r:id="rId5"/>
    <p:sldId id="267" r:id="rId6"/>
    <p:sldId id="261" r:id="rId7"/>
    <p:sldId id="262" r:id="rId8"/>
    <p:sldId id="263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70" r:id="rId19"/>
    <p:sldId id="264" r:id="rId20"/>
    <p:sldId id="265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435"/>
    <p:restoredTop sz="92405"/>
  </p:normalViewPr>
  <p:slideViewPr>
    <p:cSldViewPr snapToGrid="0" snapToObjects="1">
      <p:cViewPr varScale="1">
        <p:scale>
          <a:sx n="49" d="100"/>
          <a:sy n="49" d="100"/>
        </p:scale>
        <p:origin x="184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074B25-D3DE-6D45-8037-E50A80027D18}" type="datetimeFigureOut">
              <a:rPr lang="en-US" smtClean="0"/>
              <a:t>5/23/19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FADA88-DA1E-6F46-9538-9E3467B84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91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5632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Specific hormones are shaped in different ways. And they bind to receptors that fit their shape.</a:t>
            </a:r>
          </a:p>
        </p:txBody>
      </p:sp>
      <p:sp>
        <p:nvSpPr>
          <p:cNvPr id="563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D6122B23-2ED5-F14A-AA3E-58C559097338}" type="slidenum">
              <a:rPr lang="en-US" altLang="en-US" sz="1200"/>
              <a:pPr/>
              <a:t>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874388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706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706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315DB1AA-0AA7-6A43-BA9E-98BA09AEF7FA}" type="slidenum">
              <a:rPr lang="en-US" altLang="en-US" sz="1200"/>
              <a:pPr/>
              <a:t>19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966542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727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727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12911D0A-88AA-A84F-95AC-536C9518AF7A}" type="slidenum">
              <a:rPr lang="en-US" altLang="en-US" sz="1200"/>
              <a:pPr/>
              <a:t>20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22856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Specific hormones are shaped in different ways. And they bind to receptors that fit their shape.</a:t>
            </a: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3C955CDB-6E0F-7F42-AA1B-D08D6B05C750}" type="slidenum">
              <a:rPr lang="en-US" altLang="en-US" sz="1200"/>
              <a:pPr/>
              <a:t>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362902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Specific hormones are shaped in different ways. And they bind to receptors that fit their shape.</a:t>
            </a:r>
          </a:p>
        </p:txBody>
      </p:sp>
      <p:sp>
        <p:nvSpPr>
          <p:cNvPr id="604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4B7AAD74-1157-1A49-BD11-7E2111CCAC74}" type="slidenum">
              <a:rPr lang="en-US" altLang="en-US" sz="1200"/>
              <a:pPr/>
              <a:t>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032608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246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Homeostasis is maintaining constant enviro</a:t>
            </a:r>
          </a:p>
        </p:txBody>
      </p:sp>
      <p:sp>
        <p:nvSpPr>
          <p:cNvPr id="6246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70C16B46-CB99-F84F-A4D2-683C7C674871}" type="slidenum">
              <a:rPr lang="en-US" altLang="en-US" sz="1200"/>
              <a:pPr/>
              <a:t>5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91631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45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645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33343404-B759-7C4F-BC21-5226C956A2CE}" type="slidenum">
              <a:rPr lang="en-US" altLang="en-US" sz="1200"/>
              <a:pPr/>
              <a:t>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53889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65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665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50A9E76C-C093-D64F-976C-1E1303C9ADD3}" type="slidenum">
              <a:rPr lang="en-US" altLang="en-US" sz="1200"/>
              <a:pPr/>
              <a:t>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223101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FADA88-DA1E-6F46-9538-9E3467B84C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3770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65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665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50A9E76C-C093-D64F-976C-1E1303C9ADD3}" type="slidenum">
              <a:rPr lang="en-US" altLang="en-US" sz="1200"/>
              <a:pPr/>
              <a:t>17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02307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86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686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fld id="{E1B60F99-BD23-D146-9D55-6B2F2BBE9030}" type="slidenum">
              <a:rPr lang="en-US" altLang="en-US" sz="1200"/>
              <a:pPr/>
              <a:t>18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8254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267"/>
            <a:ext cx="10363200" cy="147018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3077"/>
          </a:xfrm>
        </p:spPr>
        <p:txBody>
          <a:bodyPr/>
          <a:lstStyle>
            <a:lvl1pPr marL="0" indent="0" algn="ctr">
              <a:buNone/>
              <a:defRPr/>
            </a:lvl1pPr>
            <a:lvl2pPr marL="411480" indent="0" algn="ctr">
              <a:buNone/>
              <a:defRPr/>
            </a:lvl2pPr>
            <a:lvl3pPr marL="822960" indent="0" algn="ctr">
              <a:buNone/>
              <a:defRPr/>
            </a:lvl3pPr>
            <a:lvl4pPr marL="1234440" indent="0" algn="ctr">
              <a:buNone/>
              <a:defRPr/>
            </a:lvl4pPr>
            <a:lvl5pPr marL="1645920" indent="0" algn="ctr">
              <a:buNone/>
              <a:defRPr/>
            </a:lvl5pPr>
            <a:lvl6pPr marL="2057400" indent="0" algn="ctr">
              <a:buNone/>
              <a:defRPr/>
            </a:lvl6pPr>
            <a:lvl7pPr marL="2468880" indent="0" algn="ctr">
              <a:buNone/>
              <a:defRPr/>
            </a:lvl7pPr>
            <a:lvl8pPr marL="2880360" indent="0" algn="ctr">
              <a:buNone/>
              <a:defRPr/>
            </a:lvl8pPr>
            <a:lvl9pPr marL="329184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8042287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209964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320"/>
            <a:ext cx="2743200" cy="569214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320"/>
            <a:ext cx="8046720" cy="56921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41685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267"/>
            <a:ext cx="10363200" cy="147018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3077"/>
          </a:xfrm>
        </p:spPr>
        <p:txBody>
          <a:bodyPr/>
          <a:lstStyle>
            <a:lvl1pPr marL="0" indent="0" algn="ctr">
              <a:buNone/>
              <a:defRPr/>
            </a:lvl1pPr>
            <a:lvl2pPr marL="411480" indent="0" algn="ctr">
              <a:buNone/>
              <a:defRPr/>
            </a:lvl2pPr>
            <a:lvl3pPr marL="822960" indent="0" algn="ctr">
              <a:buNone/>
              <a:defRPr/>
            </a:lvl3pPr>
            <a:lvl4pPr marL="1234440" indent="0" algn="ctr">
              <a:buNone/>
              <a:defRPr/>
            </a:lvl4pPr>
            <a:lvl5pPr marL="1645920" indent="0" algn="ctr">
              <a:buNone/>
              <a:defRPr/>
            </a:lvl5pPr>
            <a:lvl6pPr marL="2057400" indent="0" algn="ctr">
              <a:buNone/>
              <a:defRPr/>
            </a:lvl6pPr>
            <a:lvl7pPr marL="2468880" indent="0" algn="ctr">
              <a:buNone/>
              <a:defRPr/>
            </a:lvl7pPr>
            <a:lvl8pPr marL="2880360" indent="0" algn="ctr">
              <a:buNone/>
              <a:defRPr/>
            </a:lvl8pPr>
            <a:lvl9pPr marL="329184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083373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650061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4406265"/>
            <a:ext cx="10363200" cy="1363028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930" y="2906078"/>
            <a:ext cx="10363200" cy="1500188"/>
          </a:xfrm>
        </p:spPr>
        <p:txBody>
          <a:bodyPr anchor="b"/>
          <a:lstStyle>
            <a:lvl1pPr marL="0" indent="0">
              <a:buNone/>
              <a:defRPr sz="1800"/>
            </a:lvl1pPr>
            <a:lvl2pPr marL="411480" indent="0">
              <a:buNone/>
              <a:defRPr sz="1620"/>
            </a:lvl2pPr>
            <a:lvl3pPr marL="822960" indent="0">
              <a:buNone/>
              <a:defRPr sz="1440"/>
            </a:lvl3pPr>
            <a:lvl4pPr marL="1234440" indent="0">
              <a:buNone/>
              <a:defRPr sz="1260"/>
            </a:lvl4pPr>
            <a:lvl5pPr marL="1645920" indent="0">
              <a:buNone/>
              <a:defRPr sz="1260"/>
            </a:lvl5pPr>
            <a:lvl6pPr marL="2057400" indent="0">
              <a:buNone/>
              <a:defRPr sz="1260"/>
            </a:lvl6pPr>
            <a:lvl7pPr marL="2468880" indent="0">
              <a:buNone/>
              <a:defRPr sz="1260"/>
            </a:lvl7pPr>
            <a:lvl8pPr marL="2880360" indent="0">
              <a:buNone/>
              <a:defRPr sz="1260"/>
            </a:lvl8pPr>
            <a:lvl9pPr marL="3291840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962639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8720" y="1611630"/>
            <a:ext cx="4815840" cy="4674870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40" y="1611630"/>
            <a:ext cx="4815840" cy="4674870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130550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478"/>
            <a:ext cx="5387340" cy="640080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558"/>
            <a:ext cx="5387340" cy="3951923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156" y="1534478"/>
            <a:ext cx="5389244" cy="640080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156" y="2174558"/>
            <a:ext cx="5389244" cy="3951923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7464311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190832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8810159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2892"/>
            <a:ext cx="4011930" cy="116157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311" y="272892"/>
            <a:ext cx="6816090" cy="5853588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4465"/>
            <a:ext cx="4011930" cy="4692015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064172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1114237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870" y="4800600"/>
            <a:ext cx="7315200" cy="567214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8870" y="612934"/>
            <a:ext cx="7315200" cy="4114800"/>
          </a:xfrm>
        </p:spPr>
        <p:txBody>
          <a:bodyPr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endParaRPr lang="en-US" noProof="0">
              <a:sym typeface="Palatino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8870" y="5367814"/>
            <a:ext cx="7315200" cy="804386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8367445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67285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33511" y="182880"/>
            <a:ext cx="2945130" cy="61036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21" y="182880"/>
            <a:ext cx="8652510" cy="61036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269511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833110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4406265"/>
            <a:ext cx="10363200" cy="1363028"/>
          </a:xfrm>
          <a:prstGeom prst="rect">
            <a:avLst/>
          </a:prstGeo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930" y="2906078"/>
            <a:ext cx="10363200" cy="1500188"/>
          </a:xfrm>
        </p:spPr>
        <p:txBody>
          <a:bodyPr anchor="b"/>
          <a:lstStyle>
            <a:lvl1pPr marL="0" indent="0">
              <a:buNone/>
              <a:defRPr sz="1800"/>
            </a:lvl1pPr>
            <a:lvl2pPr marL="411480" indent="0">
              <a:buNone/>
              <a:defRPr sz="1620"/>
            </a:lvl2pPr>
            <a:lvl3pPr marL="822960" indent="0">
              <a:buNone/>
              <a:defRPr sz="1440"/>
            </a:lvl3pPr>
            <a:lvl4pPr marL="1234440" indent="0">
              <a:buNone/>
              <a:defRPr sz="1260"/>
            </a:lvl4pPr>
            <a:lvl5pPr marL="1645920" indent="0">
              <a:buNone/>
              <a:defRPr sz="1260"/>
            </a:lvl5pPr>
            <a:lvl6pPr marL="2057400" indent="0">
              <a:buNone/>
              <a:defRPr sz="1260"/>
            </a:lvl6pPr>
            <a:lvl7pPr marL="2468880" indent="0">
              <a:buNone/>
              <a:defRPr sz="1260"/>
            </a:lvl7pPr>
            <a:lvl8pPr marL="2880360" indent="0">
              <a:buNone/>
              <a:defRPr sz="1260"/>
            </a:lvl8pPr>
            <a:lvl9pPr marL="3291840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62422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8720" y="891540"/>
            <a:ext cx="4815840" cy="5074920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40" y="891540"/>
            <a:ext cx="4815840" cy="5074920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213010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478"/>
            <a:ext cx="5387340" cy="640080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558"/>
            <a:ext cx="5387340" cy="3951923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156" y="1534478"/>
            <a:ext cx="5389244" cy="640080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156" y="2174558"/>
            <a:ext cx="5389244" cy="3951923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305039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096379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452218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2892"/>
            <a:ext cx="4011930" cy="1161573"/>
          </a:xfrm>
          <a:prstGeom prst="rect">
            <a:avLst/>
          </a:prstGeo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311" y="272892"/>
            <a:ext cx="6816090" cy="5853588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4465"/>
            <a:ext cx="4011930" cy="4692015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248440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870" y="4800600"/>
            <a:ext cx="7315200" cy="567214"/>
          </a:xfrm>
          <a:prstGeom prst="rect">
            <a:avLst/>
          </a:prstGeo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8870" y="612934"/>
            <a:ext cx="7315200" cy="4114800"/>
          </a:xfrm>
        </p:spPr>
        <p:txBody>
          <a:bodyPr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endParaRPr lang="en-US" noProof="0">
              <a:sym typeface="Palatino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8870" y="5367814"/>
            <a:ext cx="7315200" cy="804386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3647735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8720" y="891540"/>
            <a:ext cx="9814560" cy="5074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Palatino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Palatino" charset="0"/>
              </a:rPr>
              <a:t>Second level</a:t>
            </a:r>
          </a:p>
          <a:p>
            <a:pPr lvl="2"/>
            <a:r>
              <a:rPr lang="en-US" altLang="en-US">
                <a:sym typeface="Palatino" charset="0"/>
              </a:rPr>
              <a:t>Third level</a:t>
            </a:r>
          </a:p>
          <a:p>
            <a:pPr lvl="3"/>
            <a:r>
              <a:rPr lang="en-US" altLang="en-US">
                <a:sym typeface="Palatino" charset="0"/>
              </a:rPr>
              <a:t>Fourth level</a:t>
            </a:r>
          </a:p>
          <a:p>
            <a:pPr lvl="4"/>
            <a:r>
              <a:rPr lang="en-US" altLang="en-US">
                <a:sym typeface="Palatino" charset="0"/>
              </a:rPr>
              <a:t>Fifth level</a:t>
            </a:r>
          </a:p>
        </p:txBody>
      </p:sp>
      <p:sp>
        <p:nvSpPr>
          <p:cNvPr id="3075" name="Rectangle 2"/>
          <p:cNvSpPr>
            <a:spLocks/>
          </p:cNvSpPr>
          <p:nvPr/>
        </p:nvSpPr>
        <p:spPr bwMode="auto">
          <a:xfrm>
            <a:off x="11125200" y="148590"/>
            <a:ext cx="975360" cy="6549390"/>
          </a:xfrm>
          <a:prstGeom prst="rect">
            <a:avLst/>
          </a:prstGeom>
          <a:solidFill>
            <a:srgbClr val="FF7800">
              <a:alpha val="96861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en-US" sz="2700"/>
          </a:p>
        </p:txBody>
      </p:sp>
    </p:spTree>
    <p:extLst>
      <p:ext uri="{BB962C8B-B14F-4D97-AF65-F5344CB8AC3E}">
        <p14:creationId xmlns:p14="http://schemas.microsoft.com/office/powerpoint/2010/main" val="280699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8319"/>
          </a:solidFill>
          <a:latin typeface="+mj-lt"/>
          <a:ea typeface="+mj-ea"/>
          <a:cs typeface="+mj-cs"/>
          <a:sym typeface="Futura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8319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8319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8319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8319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5pPr>
      <a:lvl6pPr marL="411480" algn="ctr" rtl="0" fontAlgn="base">
        <a:spcBef>
          <a:spcPct val="0"/>
        </a:spcBef>
        <a:spcAft>
          <a:spcPct val="0"/>
        </a:spcAft>
        <a:defRPr sz="5400">
          <a:solidFill>
            <a:srgbClr val="FF8319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6pPr>
      <a:lvl7pPr marL="822960" algn="ctr" rtl="0" fontAlgn="base">
        <a:spcBef>
          <a:spcPct val="0"/>
        </a:spcBef>
        <a:spcAft>
          <a:spcPct val="0"/>
        </a:spcAft>
        <a:defRPr sz="5400">
          <a:solidFill>
            <a:srgbClr val="FF8319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7pPr>
      <a:lvl8pPr marL="1234440" algn="ctr" rtl="0" fontAlgn="base">
        <a:spcBef>
          <a:spcPct val="0"/>
        </a:spcBef>
        <a:spcAft>
          <a:spcPct val="0"/>
        </a:spcAft>
        <a:defRPr sz="5400">
          <a:solidFill>
            <a:srgbClr val="FF8319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8pPr>
      <a:lvl9pPr marL="1645920" algn="ctr" rtl="0" fontAlgn="base">
        <a:spcBef>
          <a:spcPct val="0"/>
        </a:spcBef>
        <a:spcAft>
          <a:spcPct val="0"/>
        </a:spcAft>
        <a:defRPr sz="5400">
          <a:solidFill>
            <a:srgbClr val="FF8319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9pPr>
    </p:titleStyle>
    <p:bodyStyle>
      <a:lvl1pPr marL="595789" indent="-401479" algn="l" rtl="0" eaLnBrk="0" fontAlgn="base" hangingPunct="0">
        <a:spcBef>
          <a:spcPts val="2970"/>
        </a:spcBef>
        <a:spcAft>
          <a:spcPct val="0"/>
        </a:spcAft>
        <a:buClr>
          <a:srgbClr val="FF7800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1pPr>
      <a:lvl2pPr marL="904399" indent="-401479" algn="l" rtl="0" eaLnBrk="0" fontAlgn="base" hangingPunct="0">
        <a:spcBef>
          <a:spcPts val="2970"/>
        </a:spcBef>
        <a:spcAft>
          <a:spcPct val="0"/>
        </a:spcAft>
        <a:buClr>
          <a:srgbClr val="FF7800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2pPr>
      <a:lvl3pPr marL="1213009" indent="-401479" algn="l" rtl="0" eaLnBrk="0" fontAlgn="base" hangingPunct="0">
        <a:spcBef>
          <a:spcPts val="2970"/>
        </a:spcBef>
        <a:spcAft>
          <a:spcPct val="0"/>
        </a:spcAft>
        <a:buClr>
          <a:srgbClr val="FF7800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3pPr>
      <a:lvl4pPr marL="1533049" indent="-401479" algn="l" rtl="0" eaLnBrk="0" fontAlgn="base" hangingPunct="0">
        <a:spcBef>
          <a:spcPts val="2970"/>
        </a:spcBef>
        <a:spcAft>
          <a:spcPct val="0"/>
        </a:spcAft>
        <a:buClr>
          <a:srgbClr val="FF7800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4pPr>
      <a:lvl5pPr marL="1841659" indent="-401479" algn="l" rtl="0" eaLnBrk="0" fontAlgn="base" hangingPunct="0">
        <a:spcBef>
          <a:spcPts val="2970"/>
        </a:spcBef>
        <a:spcAft>
          <a:spcPct val="0"/>
        </a:spcAft>
        <a:buClr>
          <a:srgbClr val="FF7800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5pPr>
      <a:lvl6pPr marL="2253139" indent="-401479" algn="l" rtl="0" fontAlgn="base">
        <a:spcBef>
          <a:spcPts val="2970"/>
        </a:spcBef>
        <a:spcAft>
          <a:spcPct val="0"/>
        </a:spcAft>
        <a:buClr>
          <a:srgbClr val="FF7800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6pPr>
      <a:lvl7pPr marL="2664619" indent="-401479" algn="l" rtl="0" fontAlgn="base">
        <a:spcBef>
          <a:spcPts val="2970"/>
        </a:spcBef>
        <a:spcAft>
          <a:spcPct val="0"/>
        </a:spcAft>
        <a:buClr>
          <a:srgbClr val="FF7800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7pPr>
      <a:lvl8pPr marL="3076099" indent="-401479" algn="l" rtl="0" fontAlgn="base">
        <a:spcBef>
          <a:spcPts val="2970"/>
        </a:spcBef>
        <a:spcAft>
          <a:spcPct val="0"/>
        </a:spcAft>
        <a:buClr>
          <a:srgbClr val="FF7800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8pPr>
      <a:lvl9pPr marL="3487579" indent="-401479" algn="l" rtl="0" fontAlgn="base">
        <a:spcBef>
          <a:spcPts val="2970"/>
        </a:spcBef>
        <a:spcAft>
          <a:spcPct val="0"/>
        </a:spcAft>
        <a:buClr>
          <a:srgbClr val="FF7800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98120" y="182880"/>
            <a:ext cx="11780520" cy="1337310"/>
          </a:xfrm>
          <a:prstGeom prst="rect">
            <a:avLst/>
          </a:prstGeom>
          <a:solidFill>
            <a:srgbClr val="803DE9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Futura" charset="0"/>
              </a:rPr>
              <a:t>Click to edit Master title style</a:t>
            </a: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8720" y="1611630"/>
            <a:ext cx="9814560" cy="4674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Palatino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Palatino" charset="0"/>
              </a:rPr>
              <a:t>Second level</a:t>
            </a:r>
          </a:p>
          <a:p>
            <a:pPr lvl="2"/>
            <a:r>
              <a:rPr lang="en-US" altLang="en-US">
                <a:sym typeface="Palatino" charset="0"/>
              </a:rPr>
              <a:t>Third level</a:t>
            </a:r>
          </a:p>
          <a:p>
            <a:pPr lvl="3"/>
            <a:r>
              <a:rPr lang="en-US" altLang="en-US">
                <a:sym typeface="Palatino" charset="0"/>
              </a:rPr>
              <a:t>Fourth level</a:t>
            </a:r>
          </a:p>
          <a:p>
            <a:pPr lvl="4"/>
            <a:r>
              <a:rPr lang="en-US" altLang="en-US">
                <a:sym typeface="Palatino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965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FFFF"/>
          </a:solidFill>
          <a:latin typeface="+mj-lt"/>
          <a:ea typeface="+mj-ea"/>
          <a:cs typeface="+mj-cs"/>
          <a:sym typeface="Futura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FFFF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FFFF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FFFF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400">
          <a:solidFill>
            <a:srgbClr val="FFFFFF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5pPr>
      <a:lvl6pPr marL="411480" algn="ctr" rtl="0" fontAlgn="base">
        <a:spcBef>
          <a:spcPct val="0"/>
        </a:spcBef>
        <a:spcAft>
          <a:spcPct val="0"/>
        </a:spcAft>
        <a:defRPr sz="5400">
          <a:solidFill>
            <a:srgbClr val="FFFFFF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6pPr>
      <a:lvl7pPr marL="822960" algn="ctr" rtl="0" fontAlgn="base">
        <a:spcBef>
          <a:spcPct val="0"/>
        </a:spcBef>
        <a:spcAft>
          <a:spcPct val="0"/>
        </a:spcAft>
        <a:defRPr sz="5400">
          <a:solidFill>
            <a:srgbClr val="FFFFFF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7pPr>
      <a:lvl8pPr marL="1234440" algn="ctr" rtl="0" fontAlgn="base">
        <a:spcBef>
          <a:spcPct val="0"/>
        </a:spcBef>
        <a:spcAft>
          <a:spcPct val="0"/>
        </a:spcAft>
        <a:defRPr sz="5400">
          <a:solidFill>
            <a:srgbClr val="FFFFFF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8pPr>
      <a:lvl9pPr marL="1645920" algn="ctr" rtl="0" fontAlgn="base">
        <a:spcBef>
          <a:spcPct val="0"/>
        </a:spcBef>
        <a:spcAft>
          <a:spcPct val="0"/>
        </a:spcAft>
        <a:defRPr sz="5400">
          <a:solidFill>
            <a:srgbClr val="FFFFFF"/>
          </a:solidFill>
          <a:latin typeface="Futura" charset="0"/>
          <a:ea typeface="ヒラギノ角ゴ Pro W3" charset="0"/>
          <a:cs typeface="ヒラギノ角ゴ Pro W3" charset="0"/>
          <a:sym typeface="Futura" charset="0"/>
        </a:defRPr>
      </a:lvl9pPr>
    </p:titleStyle>
    <p:bodyStyle>
      <a:lvl1pPr marL="595789" indent="-401479" algn="l" rtl="0" eaLnBrk="0" fontAlgn="base" hangingPunct="0">
        <a:spcBef>
          <a:spcPts val="1710"/>
        </a:spcBef>
        <a:spcAft>
          <a:spcPct val="0"/>
        </a:spcAft>
        <a:buClr>
          <a:srgbClr val="803DE9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1pPr>
      <a:lvl2pPr marL="904399" indent="-401479" algn="l" rtl="0" eaLnBrk="0" fontAlgn="base" hangingPunct="0">
        <a:spcBef>
          <a:spcPts val="1710"/>
        </a:spcBef>
        <a:spcAft>
          <a:spcPct val="0"/>
        </a:spcAft>
        <a:buClr>
          <a:srgbClr val="803DE9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2pPr>
      <a:lvl3pPr marL="1213009" indent="-401479" algn="l" rtl="0" eaLnBrk="0" fontAlgn="base" hangingPunct="0">
        <a:spcBef>
          <a:spcPts val="1710"/>
        </a:spcBef>
        <a:spcAft>
          <a:spcPct val="0"/>
        </a:spcAft>
        <a:buClr>
          <a:srgbClr val="803DE9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3pPr>
      <a:lvl4pPr marL="1533049" indent="-401479" algn="l" rtl="0" eaLnBrk="0" fontAlgn="base" hangingPunct="0">
        <a:spcBef>
          <a:spcPts val="1710"/>
        </a:spcBef>
        <a:spcAft>
          <a:spcPct val="0"/>
        </a:spcAft>
        <a:buClr>
          <a:srgbClr val="803DE9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4pPr>
      <a:lvl5pPr marL="1841659" indent="-401479" algn="l" rtl="0" eaLnBrk="0" fontAlgn="base" hangingPunct="0">
        <a:spcBef>
          <a:spcPts val="1710"/>
        </a:spcBef>
        <a:spcAft>
          <a:spcPct val="0"/>
        </a:spcAft>
        <a:buClr>
          <a:srgbClr val="803DE9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5pPr>
      <a:lvl6pPr marL="2253139" indent="-401479" algn="l" rtl="0" fontAlgn="base">
        <a:spcBef>
          <a:spcPts val="1710"/>
        </a:spcBef>
        <a:spcAft>
          <a:spcPct val="0"/>
        </a:spcAft>
        <a:buClr>
          <a:srgbClr val="803DE9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6pPr>
      <a:lvl7pPr marL="2664619" indent="-401479" algn="l" rtl="0" fontAlgn="base">
        <a:spcBef>
          <a:spcPts val="1710"/>
        </a:spcBef>
        <a:spcAft>
          <a:spcPct val="0"/>
        </a:spcAft>
        <a:buClr>
          <a:srgbClr val="803DE9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7pPr>
      <a:lvl8pPr marL="3076099" indent="-401479" algn="l" rtl="0" fontAlgn="base">
        <a:spcBef>
          <a:spcPts val="1710"/>
        </a:spcBef>
        <a:spcAft>
          <a:spcPct val="0"/>
        </a:spcAft>
        <a:buClr>
          <a:srgbClr val="803DE9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8pPr>
      <a:lvl9pPr marL="3487579" indent="-401479" algn="l" rtl="0" fontAlgn="base">
        <a:spcBef>
          <a:spcPts val="1710"/>
        </a:spcBef>
        <a:spcAft>
          <a:spcPct val="0"/>
        </a:spcAft>
        <a:buClr>
          <a:srgbClr val="803DE9"/>
        </a:buClr>
        <a:buSzPct val="100000"/>
        <a:buFont typeface="Lucida Grande" charset="0"/>
        <a:buChar char="•"/>
        <a:defRPr sz="2880">
          <a:solidFill>
            <a:schemeClr val="tx1"/>
          </a:solidFill>
          <a:latin typeface="+mn-lt"/>
          <a:ea typeface="+mn-ea"/>
          <a:cs typeface="+mn-cs"/>
          <a:sym typeface="Palatino" charset="0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97C0C-7B1A-AC4B-84CD-7810FA4827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040B0-9E52-8040-81BB-DD11B397BA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ow sugar affects the brain">
            <a:hlinkClick r:id="" action="ppaction://media"/>
            <a:extLst>
              <a:ext uri="{FF2B5EF4-FFF2-40B4-BE49-F238E27FC236}">
                <a16:creationId xmlns:a16="http://schemas.microsoft.com/office/drawing/2014/main" id="{E7490B8E-1085-1D4C-B107-EA3471F2B4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1552" y="0"/>
            <a:ext cx="11648895" cy="655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424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03A4-4410-3047-805E-AD1E52B6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846EB-61FF-A744-9754-59709C54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does insulin come from?</a:t>
            </a:r>
          </a:p>
        </p:txBody>
      </p:sp>
    </p:spTree>
    <p:extLst>
      <p:ext uri="{BB962C8B-B14F-4D97-AF65-F5344CB8AC3E}">
        <p14:creationId xmlns:p14="http://schemas.microsoft.com/office/powerpoint/2010/main" val="254002533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03A4-4410-3047-805E-AD1E52B6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846EB-61FF-A744-9754-59709C54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the first 3 steps of a negative feedback loop?</a:t>
            </a:r>
          </a:p>
        </p:txBody>
      </p:sp>
    </p:spTree>
    <p:extLst>
      <p:ext uri="{BB962C8B-B14F-4D97-AF65-F5344CB8AC3E}">
        <p14:creationId xmlns:p14="http://schemas.microsoft.com/office/powerpoint/2010/main" val="833077944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03A4-4410-3047-805E-AD1E52B6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846EB-61FF-A744-9754-59709C54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glycogen</a:t>
            </a:r>
          </a:p>
        </p:txBody>
      </p:sp>
    </p:spTree>
    <p:extLst>
      <p:ext uri="{BB962C8B-B14F-4D97-AF65-F5344CB8AC3E}">
        <p14:creationId xmlns:p14="http://schemas.microsoft.com/office/powerpoint/2010/main" val="126964389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03A4-4410-3047-805E-AD1E52B6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846EB-61FF-A744-9754-59709C54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step 4-6 of a negative feedback loop?</a:t>
            </a:r>
          </a:p>
        </p:txBody>
      </p:sp>
    </p:spTree>
    <p:extLst>
      <p:ext uri="{BB962C8B-B14F-4D97-AF65-F5344CB8AC3E}">
        <p14:creationId xmlns:p14="http://schemas.microsoft.com/office/powerpoint/2010/main" val="365139673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03A4-4410-3047-805E-AD1E52B6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846EB-61FF-A744-9754-59709C54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the endocrine system need negative feedback loops? </a:t>
            </a:r>
          </a:p>
        </p:txBody>
      </p:sp>
    </p:spTree>
    <p:extLst>
      <p:ext uri="{BB962C8B-B14F-4D97-AF65-F5344CB8AC3E}">
        <p14:creationId xmlns:p14="http://schemas.microsoft.com/office/powerpoint/2010/main" val="247027507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03A4-4410-3047-805E-AD1E52B6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846EB-61FF-A744-9754-59709C54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Draw a target cell with receptors and hormones</a:t>
            </a:r>
          </a:p>
        </p:txBody>
      </p:sp>
    </p:spTree>
    <p:extLst>
      <p:ext uri="{BB962C8B-B14F-4D97-AF65-F5344CB8AC3E}">
        <p14:creationId xmlns:p14="http://schemas.microsoft.com/office/powerpoint/2010/main" val="3446348301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03A4-4410-3047-805E-AD1E52B6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846EB-61FF-A744-9754-59709C54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Draw the insulin feedback loop</a:t>
            </a:r>
          </a:p>
        </p:txBody>
      </p:sp>
    </p:spTree>
    <p:extLst>
      <p:ext uri="{BB962C8B-B14F-4D97-AF65-F5344CB8AC3E}">
        <p14:creationId xmlns:p14="http://schemas.microsoft.com/office/powerpoint/2010/main" val="427974113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638300" y="137160"/>
            <a:ext cx="8915400" cy="1271588"/>
          </a:xfrm>
        </p:spPr>
        <p:txBody>
          <a:bodyPr/>
          <a:lstStyle/>
          <a:p>
            <a:pPr eaLnBrk="1" hangingPunct="1"/>
            <a:r>
              <a:rPr lang="en-US" altLang="en-US" sz="4800" dirty="0"/>
              <a:t>Glucagon Negative Feedback</a:t>
            </a:r>
          </a:p>
        </p:txBody>
      </p:sp>
    </p:spTree>
    <p:extLst>
      <p:ext uri="{BB962C8B-B14F-4D97-AF65-F5344CB8AC3E}">
        <p14:creationId xmlns:p14="http://schemas.microsoft.com/office/powerpoint/2010/main" val="3879356372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Content Placeholder 2"/>
          <p:cNvSpPr>
            <a:spLocks noGrp="1"/>
          </p:cNvSpPr>
          <p:nvPr>
            <p:ph idx="1"/>
          </p:nvPr>
        </p:nvSpPr>
        <p:spPr>
          <a:xfrm>
            <a:off x="1853666" y="2924877"/>
            <a:ext cx="7360920" cy="1851660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Activity </a:t>
            </a:r>
          </a:p>
          <a:p>
            <a:pPr eaLnBrk="1" hangingPunct="1">
              <a:buFont typeface="Lucida Grande" charset="0"/>
              <a:buNone/>
            </a:pPr>
            <a:r>
              <a:rPr lang="en-US" altLang="en-US" sz="2400" dirty="0"/>
              <a:t>Create a video showing the negative feedback for one of the following on </a:t>
            </a:r>
            <a:r>
              <a:rPr lang="en-US" altLang="en-US" sz="2400" b="1" dirty="0"/>
              <a:t>metabolism </a:t>
            </a:r>
          </a:p>
          <a:p>
            <a:pPr eaLnBrk="1" hangingPunct="1">
              <a:buFont typeface="Lucida Grande" charset="0"/>
              <a:buNone/>
            </a:pPr>
            <a:r>
              <a:rPr lang="en-US" altLang="en-US" sz="2400" dirty="0"/>
              <a:t>Insulin</a:t>
            </a:r>
          </a:p>
          <a:p>
            <a:pPr eaLnBrk="1" hangingPunct="1">
              <a:buFont typeface="Lucida Grande" charset="0"/>
              <a:buNone/>
            </a:pPr>
            <a:r>
              <a:rPr lang="en-US" altLang="en-US" sz="2400" dirty="0"/>
              <a:t>Glucagon</a:t>
            </a:r>
          </a:p>
          <a:p>
            <a:pPr eaLnBrk="1" hangingPunct="1">
              <a:buFont typeface="Lucida Grande" charset="0"/>
              <a:buNone/>
            </a:pPr>
            <a:r>
              <a:rPr lang="en-US" altLang="en-US" sz="2400" dirty="0"/>
              <a:t>Thyroxine 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67586" name="Rectangle 3"/>
          <p:cNvSpPr>
            <a:spLocks/>
          </p:cNvSpPr>
          <p:nvPr/>
        </p:nvSpPr>
        <p:spPr bwMode="auto">
          <a:xfrm>
            <a:off x="10073640" y="617533"/>
            <a:ext cx="351473" cy="5401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1pPr>
            <a:lvl2pPr marL="742950" indent="-28575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2pPr>
            <a:lvl3pPr marL="1143000" indent="-22860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3pPr>
            <a:lvl4pPr marL="1600200" indent="-22860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4pPr>
            <a:lvl5pPr marL="2057400" indent="-22860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5pPr>
            <a:lvl6pPr marL="25146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6pPr>
            <a:lvl7pPr marL="29718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7pPr>
            <a:lvl8pPr marL="34290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8pPr>
            <a:lvl9pPr marL="38862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W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O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R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US" altLang="en-US" sz="2700" b="1">
              <a:solidFill>
                <a:srgbClr val="FFFEFF"/>
              </a:solidFill>
              <a:latin typeface="Futura Condensed" charset="0"/>
              <a:sym typeface="Futura Condensed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O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G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H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871864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Content Placeholder 2"/>
          <p:cNvSpPr>
            <a:spLocks noGrp="1"/>
          </p:cNvSpPr>
          <p:nvPr>
            <p:ph idx="1"/>
          </p:nvPr>
        </p:nvSpPr>
        <p:spPr>
          <a:xfrm>
            <a:off x="2049780" y="648653"/>
            <a:ext cx="7360920" cy="507492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sz="2520" dirty="0"/>
              <a:t>Activity </a:t>
            </a:r>
          </a:p>
          <a:p>
            <a:pPr marL="194310" indent="0" eaLnBrk="1" hangingPunct="1">
              <a:buNone/>
              <a:defRPr/>
            </a:pPr>
            <a:r>
              <a:rPr lang="en-US" altLang="en-US" dirty="0"/>
              <a:t>Think about the videos we have watched previously. </a:t>
            </a:r>
          </a:p>
          <a:p>
            <a:pPr marL="194310" indent="0" eaLnBrk="1" hangingPunct="1">
              <a:buNone/>
              <a:defRPr/>
            </a:pPr>
            <a:r>
              <a:rPr lang="en-US" altLang="en-US" dirty="0"/>
              <a:t>The video should be 3 minutes long </a:t>
            </a:r>
          </a:p>
        </p:txBody>
      </p:sp>
      <p:sp>
        <p:nvSpPr>
          <p:cNvPr id="69634" name="Rectangle 3"/>
          <p:cNvSpPr>
            <a:spLocks/>
          </p:cNvSpPr>
          <p:nvPr/>
        </p:nvSpPr>
        <p:spPr bwMode="auto">
          <a:xfrm>
            <a:off x="10073640" y="617533"/>
            <a:ext cx="351473" cy="5401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1pPr>
            <a:lvl2pPr marL="742950" indent="-28575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2pPr>
            <a:lvl3pPr marL="1143000" indent="-22860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3pPr>
            <a:lvl4pPr marL="1600200" indent="-22860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4pPr>
            <a:lvl5pPr marL="2057400" indent="-22860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5pPr>
            <a:lvl6pPr marL="25146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6pPr>
            <a:lvl7pPr marL="29718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7pPr>
            <a:lvl8pPr marL="34290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8pPr>
            <a:lvl9pPr marL="38862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W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O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R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US" altLang="en-US" sz="2700" b="1">
              <a:solidFill>
                <a:srgbClr val="FFFEFF"/>
              </a:solidFill>
              <a:latin typeface="Futura Condensed" charset="0"/>
              <a:sym typeface="Futura Condensed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O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G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H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1655085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Hormones and Receptors</a:t>
            </a:r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564" y="1611630"/>
            <a:ext cx="6965156" cy="5177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5413374"/>
      </p:ext>
    </p:extLst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Content Placeholder 2"/>
          <p:cNvSpPr>
            <a:spLocks noGrp="1"/>
          </p:cNvSpPr>
          <p:nvPr>
            <p:ph idx="1"/>
          </p:nvPr>
        </p:nvSpPr>
        <p:spPr>
          <a:xfrm>
            <a:off x="2049780" y="648653"/>
            <a:ext cx="7360920" cy="507492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sz="2520" dirty="0"/>
              <a:t>Activity </a:t>
            </a:r>
          </a:p>
          <a:p>
            <a:pPr marL="194310" indent="0" eaLnBrk="1" hangingPunct="1">
              <a:buNone/>
              <a:defRPr/>
            </a:pPr>
            <a:r>
              <a:rPr lang="en-US" altLang="en-US" dirty="0"/>
              <a:t>You must also have a worksheet/activity for the class to complete will they are watching your video.</a:t>
            </a:r>
          </a:p>
        </p:txBody>
      </p:sp>
      <p:sp>
        <p:nvSpPr>
          <p:cNvPr id="71682" name="Rectangle 3"/>
          <p:cNvSpPr>
            <a:spLocks/>
          </p:cNvSpPr>
          <p:nvPr/>
        </p:nvSpPr>
        <p:spPr bwMode="auto">
          <a:xfrm>
            <a:off x="10073640" y="617533"/>
            <a:ext cx="351473" cy="5401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1pPr>
            <a:lvl2pPr marL="742950" indent="-28575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2pPr>
            <a:lvl3pPr marL="1143000" indent="-22860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3pPr>
            <a:lvl4pPr marL="1600200" indent="-22860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4pPr>
            <a:lvl5pPr marL="2057400" indent="-228600">
              <a:spcBef>
                <a:spcPts val="3300"/>
              </a:spcBef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5pPr>
            <a:lvl6pPr marL="25146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6pPr>
            <a:lvl7pPr marL="29718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7pPr>
            <a:lvl8pPr marL="34290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8pPr>
            <a:lvl9pPr marL="3886200" indent="-228600" eaLnBrk="0" fontAlgn="base" hangingPunct="0">
              <a:spcBef>
                <a:spcPts val="3300"/>
              </a:spcBef>
              <a:spcAft>
                <a:spcPct val="0"/>
              </a:spcAft>
              <a:buClr>
                <a:srgbClr val="FF7800"/>
              </a:buClr>
              <a:buSzPct val="100000"/>
              <a:buFont typeface="Lucida Grande" charset="0"/>
              <a:buChar char="•"/>
              <a:defRPr sz="3200">
                <a:solidFill>
                  <a:schemeClr val="tx1"/>
                </a:solidFill>
                <a:latin typeface="Palatino" charset="0"/>
                <a:ea typeface="ヒラギノ角ゴ Pro W3" charset="-128"/>
                <a:cs typeface="ヒラギノ角ゴ Pro W3" charset="-128"/>
                <a:sym typeface="Palatino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W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O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R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US" altLang="en-US" sz="2700" b="1">
              <a:solidFill>
                <a:srgbClr val="FFFEFF"/>
              </a:solidFill>
              <a:latin typeface="Futura Condensed" charset="0"/>
              <a:sym typeface="Futura Condensed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O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G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H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2700" b="1">
                <a:solidFill>
                  <a:srgbClr val="FFFEFF"/>
                </a:solidFill>
                <a:latin typeface="Futura Condensed" charset="0"/>
                <a:sym typeface="Futura Condensed" charset="0"/>
              </a:rPr>
              <a:t>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117239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Hormones and Receptors</a:t>
            </a:r>
          </a:p>
        </p:txBody>
      </p:sp>
      <p:sp>
        <p:nvSpPr>
          <p:cNvPr id="57347" name="Rectangle 1"/>
          <p:cNvSpPr>
            <a:spLocks noChangeArrowheads="1"/>
          </p:cNvSpPr>
          <p:nvPr/>
        </p:nvSpPr>
        <p:spPr bwMode="auto">
          <a:xfrm>
            <a:off x="858879" y="1959717"/>
            <a:ext cx="10897692" cy="3000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700" dirty="0"/>
              <a:t>Hormones are all shaped differently.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7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700" dirty="0"/>
              <a:t>Hormones bind to receptors on target cells that fit their shape – like a lock and key.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7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700" dirty="0"/>
              <a:t>Only the correct hormone is able to affect the target cell.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7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3912198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Hormones and Receptors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5064797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638300" y="137160"/>
            <a:ext cx="8915400" cy="1271588"/>
          </a:xfrm>
        </p:spPr>
        <p:txBody>
          <a:bodyPr/>
          <a:lstStyle/>
          <a:p>
            <a:pPr eaLnBrk="1" hangingPunct="1"/>
            <a:r>
              <a:rPr lang="en-US" altLang="en-US"/>
              <a:t>Negative Feedback</a:t>
            </a:r>
          </a:p>
        </p:txBody>
      </p:sp>
      <p:sp>
        <p:nvSpPr>
          <p:cNvPr id="61442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1638300" y="1234440"/>
            <a:ext cx="8846820" cy="4839177"/>
          </a:xfrm>
        </p:spPr>
        <p:txBody>
          <a:bodyPr/>
          <a:lstStyle/>
          <a:p>
            <a:pPr eaLnBrk="1" hangingPunct="1"/>
            <a:r>
              <a:rPr lang="en-US" altLang="en-US" sz="2520" dirty="0">
                <a:solidFill>
                  <a:schemeClr val="bg2"/>
                </a:solidFill>
              </a:rPr>
              <a:t>Negative feedback is how your endocrine system maintains homeostasis.</a:t>
            </a:r>
          </a:p>
          <a:p>
            <a:pPr eaLnBrk="1" hangingPunct="1"/>
            <a:endParaRPr lang="en-US" altLang="en-US" sz="2520" dirty="0">
              <a:solidFill>
                <a:schemeClr val="bg2"/>
              </a:solidFill>
            </a:endParaRPr>
          </a:p>
          <a:p>
            <a:pPr eaLnBrk="1" hangingPunct="1"/>
            <a:r>
              <a:rPr lang="en-US" altLang="en-US" sz="2520" dirty="0">
                <a:solidFill>
                  <a:schemeClr val="bg2"/>
                </a:solidFill>
              </a:rPr>
              <a:t>The secretion of hormones are turned on or off due to changes in your body.</a:t>
            </a:r>
          </a:p>
        </p:txBody>
      </p:sp>
    </p:spTree>
    <p:extLst>
      <p:ext uri="{BB962C8B-B14F-4D97-AF65-F5344CB8AC3E}">
        <p14:creationId xmlns:p14="http://schemas.microsoft.com/office/powerpoint/2010/main" val="66584928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638300" y="137160"/>
            <a:ext cx="8915400" cy="1271588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Negative Feedback Loop Structure </a:t>
            </a:r>
          </a:p>
        </p:txBody>
      </p:sp>
      <p:sp>
        <p:nvSpPr>
          <p:cNvPr id="63490" name="TextBox 1"/>
          <p:cNvSpPr txBox="1">
            <a:spLocks noChangeArrowheads="1"/>
          </p:cNvSpPr>
          <p:nvPr/>
        </p:nvSpPr>
        <p:spPr bwMode="auto">
          <a:xfrm>
            <a:off x="2324100" y="1408748"/>
            <a:ext cx="8229600" cy="4724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1pPr>
            <a:lvl2pPr marL="742950" indent="-28575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2pPr>
            <a:lvl3pPr marL="11430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3pPr>
            <a:lvl4pPr marL="16002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4pPr>
            <a:lvl5pPr marL="2057400" indent="-228600"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727272"/>
                </a:solidFill>
                <a:latin typeface="Futura" charset="0"/>
                <a:ea typeface="ヒラギノ角ゴ Pro W3" charset="-128"/>
                <a:cs typeface="ヒラギノ角ゴ Pro W3" charset="-128"/>
                <a:sym typeface="Futura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/>
              <a:t>Stimulus – the change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/>
              <a:t>Receptor-  what recognises the change (e.g. gland)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/>
              <a:t>Modulator- the gland and the hormone released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/>
              <a:t>Effector- what the hormone acts on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/>
              <a:t>Response – the new outcome of the hormone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/>
              <a:t>Feedback – returns body to homeostasis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7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7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700" dirty="0"/>
          </a:p>
        </p:txBody>
      </p:sp>
    </p:spTree>
    <p:extLst>
      <p:ext uri="{BB962C8B-B14F-4D97-AF65-F5344CB8AC3E}">
        <p14:creationId xmlns:p14="http://schemas.microsoft.com/office/powerpoint/2010/main" val="11611644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638300" y="137160"/>
            <a:ext cx="8915400" cy="1271588"/>
          </a:xfrm>
        </p:spPr>
        <p:txBody>
          <a:bodyPr/>
          <a:lstStyle/>
          <a:p>
            <a:pPr eaLnBrk="1" hangingPunct="1"/>
            <a:r>
              <a:rPr lang="en-US" altLang="en-US" dirty="0"/>
              <a:t>Insulin Negative Feedback</a:t>
            </a:r>
          </a:p>
        </p:txBody>
      </p:sp>
    </p:spTree>
    <p:extLst>
      <p:ext uri="{BB962C8B-B14F-4D97-AF65-F5344CB8AC3E}">
        <p14:creationId xmlns:p14="http://schemas.microsoft.com/office/powerpoint/2010/main" val="203524380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03A4-4410-3047-805E-AD1E52B6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846EB-61FF-A744-9754-59709C54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metabolism </a:t>
            </a:r>
          </a:p>
        </p:txBody>
      </p:sp>
    </p:spTree>
    <p:extLst>
      <p:ext uri="{BB962C8B-B14F-4D97-AF65-F5344CB8AC3E}">
        <p14:creationId xmlns:p14="http://schemas.microsoft.com/office/powerpoint/2010/main" val="301976524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03A4-4410-3047-805E-AD1E52B6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846EB-61FF-A744-9754-59709C54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glucose</a:t>
            </a:r>
          </a:p>
        </p:txBody>
      </p:sp>
    </p:spTree>
    <p:extLst>
      <p:ext uri="{BB962C8B-B14F-4D97-AF65-F5344CB8AC3E}">
        <p14:creationId xmlns:p14="http://schemas.microsoft.com/office/powerpoint/2010/main" val="1064476423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heme/theme1.xml><?xml version="1.0" encoding="utf-8"?>
<a:theme xmlns:a="http://schemas.openxmlformats.org/drawingml/2006/main" name="Bullets - Alternate">
  <a:themeElements>
    <a:clrScheme name="">
      <a:dk1>
        <a:srgbClr val="727272"/>
      </a:dk1>
      <a:lt1>
        <a:srgbClr val="FFFFFF"/>
      </a:lt1>
      <a:dk2>
        <a:srgbClr val="000000"/>
      </a:dk2>
      <a:lt2>
        <a:srgbClr val="808080"/>
      </a:lt2>
      <a:accent1>
        <a:srgbClr val="268CDF"/>
      </a:accent1>
      <a:accent2>
        <a:srgbClr val="333399"/>
      </a:accent2>
      <a:accent3>
        <a:srgbClr val="FFFFFF"/>
      </a:accent3>
      <a:accent4>
        <a:srgbClr val="606060"/>
      </a:accent4>
      <a:accent5>
        <a:srgbClr val="ACC5E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- Alternate">
      <a:majorFont>
        <a:latin typeface="Futura"/>
        <a:ea typeface="ヒラギノ角ゴ Pro W3"/>
        <a:cs typeface="ヒラギノ角ゴ Pro W3"/>
      </a:majorFont>
      <a:minorFont>
        <a:latin typeface="Palatino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68CDF">
            <a:alpha val="69803"/>
          </a:srgbClr>
        </a:solid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727272"/>
            </a:solidFill>
            <a:effectLst/>
            <a:latin typeface="Futura" charset="0"/>
            <a:sym typeface="Futur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68CDF">
            <a:alpha val="69803"/>
          </a:srgbClr>
        </a:solid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727272"/>
            </a:solidFill>
            <a:effectLst/>
            <a:latin typeface="Futura" charset="0"/>
            <a:sym typeface="Futura" charset="0"/>
          </a:defRPr>
        </a:defPPr>
      </a:lstStyle>
    </a:lnDef>
  </a:objectDefaults>
  <a:extraClrSchemeLst>
    <a:extraClrScheme>
      <a:clrScheme name="Bullets - Altern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&amp; Bullets">
  <a:themeElements>
    <a:clrScheme name="">
      <a:dk1>
        <a:srgbClr val="727272"/>
      </a:dk1>
      <a:lt1>
        <a:srgbClr val="FFFFFF"/>
      </a:lt1>
      <a:dk2>
        <a:srgbClr val="000000"/>
      </a:dk2>
      <a:lt2>
        <a:srgbClr val="000000"/>
      </a:lt2>
      <a:accent1>
        <a:srgbClr val="268CDF"/>
      </a:accent1>
      <a:accent2>
        <a:srgbClr val="333399"/>
      </a:accent2>
      <a:accent3>
        <a:srgbClr val="FFFFFF"/>
      </a:accent3>
      <a:accent4>
        <a:srgbClr val="606060"/>
      </a:accent4>
      <a:accent5>
        <a:srgbClr val="ACC5E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Futura"/>
        <a:ea typeface="ヒラギノ角ゴ Pro W3"/>
        <a:cs typeface="ヒラギノ角ゴ Pro W3"/>
      </a:majorFont>
      <a:minorFont>
        <a:latin typeface="Palatino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68CDF">
            <a:alpha val="69803"/>
          </a:srgbClr>
        </a:solid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727272"/>
            </a:solidFill>
            <a:effectLst/>
            <a:latin typeface="Futura" charset="0"/>
            <a:sym typeface="Futur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68CDF">
            <a:alpha val="69803"/>
          </a:srgbClr>
        </a:solid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rgbClr val="727272"/>
            </a:solidFill>
            <a:effectLst/>
            <a:latin typeface="Futura" charset="0"/>
            <a:sym typeface="Futura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353</Words>
  <Application>Microsoft Macintosh PowerPoint</Application>
  <PresentationFormat>Widescreen</PresentationFormat>
  <Paragraphs>109</Paragraphs>
  <Slides>20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ヒラギノ角ゴ Pro W3</vt:lpstr>
      <vt:lpstr>Calibri</vt:lpstr>
      <vt:lpstr>Futura</vt:lpstr>
      <vt:lpstr>Futura Condensed</vt:lpstr>
      <vt:lpstr>Lucida Grande</vt:lpstr>
      <vt:lpstr>Palatino</vt:lpstr>
      <vt:lpstr>Bullets - Alternate</vt:lpstr>
      <vt:lpstr>Title &amp; Bullets</vt:lpstr>
      <vt:lpstr>PowerPoint Presentation</vt:lpstr>
      <vt:lpstr>Hormones and Receptors</vt:lpstr>
      <vt:lpstr>Hormones and Receptors</vt:lpstr>
      <vt:lpstr>Hormones and Receptors</vt:lpstr>
      <vt:lpstr>Negative Feedback</vt:lpstr>
      <vt:lpstr>Negative Feedback Loop Structure </vt:lpstr>
      <vt:lpstr>Insulin Negative Feedback</vt:lpstr>
      <vt:lpstr>Recap</vt:lpstr>
      <vt:lpstr>Recap</vt:lpstr>
      <vt:lpstr>Recap</vt:lpstr>
      <vt:lpstr>Recap</vt:lpstr>
      <vt:lpstr>Recap</vt:lpstr>
      <vt:lpstr>Recap</vt:lpstr>
      <vt:lpstr>Recap</vt:lpstr>
      <vt:lpstr>Recap</vt:lpstr>
      <vt:lpstr>Recap</vt:lpstr>
      <vt:lpstr>Glucagon Negative Feedback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Hormones and Receptors</dc:title>
  <dc:creator>Emma Smith</dc:creator>
  <cp:lastModifiedBy>Emma Smith</cp:lastModifiedBy>
  <cp:revision>15</cp:revision>
  <dcterms:created xsi:type="dcterms:W3CDTF">2017-11-20T04:02:41Z</dcterms:created>
  <dcterms:modified xsi:type="dcterms:W3CDTF">2019-05-23T02:06:26Z</dcterms:modified>
</cp:coreProperties>
</file>

<file path=docProps/thumbnail.jpeg>
</file>